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558" autoAdjust="0"/>
  </p:normalViewPr>
  <p:slideViewPr>
    <p:cSldViewPr snapToGrid="0" snapToObjects="1" showGuides="1">
      <p:cViewPr>
        <p:scale>
          <a:sx n="25" d="100"/>
          <a:sy n="25" d="100"/>
        </p:scale>
        <p:origin x="1684" y="-868"/>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7/13/2025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7/13/2025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459674" y="5829841"/>
            <a:ext cx="10056813" cy="4148806"/>
          </a:xfrm>
        </p:spPr>
        <p:txBody>
          <a:bodyPr/>
          <a:lstStyle/>
          <a:p>
            <a:pPr marL="285750" indent="-285750">
              <a:buFontTx/>
              <a:buChar char="-"/>
            </a:pPr>
            <a:r>
              <a:rPr lang="en-US" dirty="0"/>
              <a:t>Introduction</a:t>
            </a:r>
          </a:p>
          <a:p>
            <a:pPr marL="1771575" lvl="1" indent="-285750">
              <a:buFontTx/>
              <a:buChar char="-"/>
            </a:pPr>
            <a:r>
              <a:rPr lang="en-US" dirty="0"/>
              <a:t>Current limitations of commercial ECG and respiratory detection technology</a:t>
            </a:r>
          </a:p>
          <a:p>
            <a:pPr marL="1771575" lvl="1" indent="-285750">
              <a:buFontTx/>
              <a:buChar char="-"/>
            </a:pPr>
            <a:r>
              <a:rPr lang="en-US" dirty="0"/>
              <a:t>Current limitations of wireless heart rate sensing research</a:t>
            </a:r>
          </a:p>
          <a:p>
            <a:pPr marL="1771575" lvl="1" indent="-285750">
              <a:buFontTx/>
              <a:buChar char="-"/>
            </a:pPr>
            <a:r>
              <a:rPr lang="en-US" dirty="0"/>
              <a:t>Limitations of different domain transforms</a:t>
            </a:r>
          </a:p>
          <a:p>
            <a:pPr marL="285750" indent="-285750">
              <a:buFontTx/>
              <a:buChar char="-"/>
            </a:pPr>
            <a:r>
              <a:rPr lang="en-US" dirty="0"/>
              <a:t>Abstract</a:t>
            </a:r>
          </a:p>
          <a:p>
            <a:pPr marL="1771575" lvl="1" indent="-285750">
              <a:buFontTx/>
              <a:buChar char="-"/>
            </a:pPr>
            <a:r>
              <a:rPr lang="en-US" dirty="0"/>
              <a:t>WILL WRITE WHEN PROJECT SCOPE IS CAPPED</a:t>
            </a:r>
          </a:p>
          <a:p>
            <a:pPr marL="1771575" lvl="1" indent="-285750">
              <a:buFontTx/>
              <a:buChar char="-"/>
            </a:pPr>
            <a:r>
              <a:rPr lang="en-US" dirty="0"/>
              <a:t>Probably a good idea to split this into two sections???</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p:txBody>
          <a:bodyPr/>
          <a:lstStyle/>
          <a:p>
            <a:r>
              <a:rPr lang="en-US" dirty="0"/>
              <a:t>RELATED WORK / BACKGROUND</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11460161" y="5829840"/>
            <a:ext cx="10048874" cy="1871279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000" dirty="0"/>
              <a:t>ADD PICTURE OF EXPERIMENTAL SETUP !!!!!!!! (next time it’s set up)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p:txBody>
          <a:bodyPr/>
          <a:lstStyle/>
          <a:p>
            <a:r>
              <a:rPr lang="en-US"/>
              <a:t>MATERIALS AND METHODS</a:t>
            </a:r>
            <a:endParaRPr lang="en-US" dirty="0"/>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22385343" y="5829840"/>
            <a:ext cx="10048874" cy="16693779"/>
          </a:xfrm>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22377404" y="5000109"/>
            <a:ext cx="10058400" cy="1132610"/>
          </a:xfrm>
        </p:spPr>
        <p:txBody>
          <a:bodyPr/>
          <a:lstStyle/>
          <a:p>
            <a:r>
              <a:rPr lang="en-US" dirty="0"/>
              <a:t>RESULTS</a:t>
            </a:r>
          </a:p>
          <a:p>
            <a:endParaRPr lang="en-US" dirty="0"/>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p:txBody>
          <a:bodyPr/>
          <a:lstStyle/>
          <a:p>
            <a:endParaRPr lang="en-US"/>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p:txBody>
          <a:bodyPr/>
          <a:lstStyle/>
          <a:p>
            <a:r>
              <a:rPr lang="en-US" dirty="0"/>
              <a:t>* WILL ADD WHEN DATA COLLECTION IS FINISHED </a:t>
            </a:r>
            <a:r>
              <a:rPr lang="en-US" dirty="0">
                <a:sym typeface="Wingdings" panose="05000000000000000000" pitchFamily="2" charset="2"/>
              </a:rPr>
              <a:t>:((((</a:t>
            </a:r>
            <a:endParaRPr lang="en-US" dirty="0"/>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p:txBody>
          <a:bodyPr/>
          <a:lstStyle/>
          <a:p>
            <a:endParaRPr lang="en-US"/>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p:txBody>
          <a:bodyPr/>
          <a:lstStyle/>
          <a:p>
            <a:r>
              <a:rPr lang="en-US" dirty="0"/>
              <a:t>- List of all references exists, wait to add until project scope is capped </a:t>
            </a:r>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p:txBody>
          <a:bodyPr/>
          <a:lstStyle/>
          <a:p>
            <a:endParaRPr lang="en-US"/>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3390292" y="25884806"/>
            <a:ext cx="10052050" cy="1735838"/>
          </a:xfrm>
        </p:spPr>
        <p:txBody>
          <a:bodyPr/>
          <a:lstStyle/>
          <a:p>
            <a:pPr marL="285750" indent="-285750">
              <a:buFontTx/>
              <a:buChar char="-"/>
            </a:pPr>
            <a:r>
              <a:rPr lang="en-US" dirty="0"/>
              <a:t>Dr. Lee</a:t>
            </a:r>
          </a:p>
          <a:p>
            <a:pPr marL="285750" indent="-285750">
              <a:buFontTx/>
              <a:buChar char="-"/>
            </a:pPr>
            <a:r>
              <a:rPr lang="en-US" dirty="0"/>
              <a:t>Dr. He</a:t>
            </a:r>
          </a:p>
          <a:p>
            <a:pPr marL="285750" indent="-285750">
              <a:buFontTx/>
              <a:buChar char="-"/>
            </a:pPr>
            <a:r>
              <a:rPr lang="en-US" dirty="0"/>
              <a:t>NSF</a:t>
            </a:r>
          </a:p>
          <a:p>
            <a:pPr marL="285750" indent="-285750">
              <a:buFontTx/>
              <a:buChar char="-"/>
            </a:pPr>
            <a:r>
              <a:rPr lang="en-US" dirty="0"/>
              <a:t>UMKC</a:t>
            </a:r>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459674" y="14402912"/>
            <a:ext cx="10056813" cy="113754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6" name="Text Placeholder 15">
            <a:extLst>
              <a:ext uri="{FF2B5EF4-FFF2-40B4-BE49-F238E27FC236}">
                <a16:creationId xmlns:a16="http://schemas.microsoft.com/office/drawing/2014/main" id="{0AD2DAE7-5392-D4F6-09BD-CBD3734582B2}"/>
              </a:ext>
            </a:extLst>
          </p:cNvPr>
          <p:cNvSpPr>
            <a:spLocks noGrp="1"/>
          </p:cNvSpPr>
          <p:nvPr>
            <p:ph type="body" sz="quarter" idx="150"/>
          </p:nvPr>
        </p:nvSpPr>
        <p:spPr/>
        <p:txBody>
          <a:bodyPr/>
          <a:lstStyle/>
          <a:p>
            <a:r>
              <a:rPr lang="en-US"/>
              <a:t>Mentor: Dr. Qiuye He [University of Missouri Kansas City]</a:t>
            </a:r>
            <a:endParaRPr lang="en-US" dirty="0"/>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p:txBody>
          <a:bodyPr/>
          <a:lstStyle/>
          <a:p>
            <a:r>
              <a:rPr lang="en-US"/>
              <a:t>Areesh Sobhani [Purdue University]</a:t>
            </a:r>
            <a:endParaRPr lang="en-US" dirty="0"/>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932593" y="465813"/>
            <a:ext cx="31998968" cy="769441"/>
          </a:xfrm>
        </p:spPr>
        <p:txBody>
          <a:bodyPr/>
          <a:lstStyle/>
          <a:p>
            <a:r>
              <a:rPr lang="en-US" sz="4400"/>
              <a:t>Development of a Closed Loop FMCW Radar Device to Extract Biometric Data for Security and Irregularity Detection</a:t>
            </a:r>
            <a:endParaRPr lang="en-US" sz="4400" dirty="0"/>
          </a:p>
        </p:txBody>
      </p:sp>
      <p:pic>
        <p:nvPicPr>
          <p:cNvPr id="20" name="Picture 19">
            <a:extLst>
              <a:ext uri="{FF2B5EF4-FFF2-40B4-BE49-F238E27FC236}">
                <a16:creationId xmlns:a16="http://schemas.microsoft.com/office/drawing/2014/main" id="{3495D33D-63C4-0FDB-C19F-CB49CA278133}"/>
              </a:ext>
            </a:extLst>
          </p:cNvPr>
          <p:cNvPicPr>
            <a:picLocks noChangeAspect="1"/>
          </p:cNvPicPr>
          <p:nvPr/>
        </p:nvPicPr>
        <p:blipFill>
          <a:blip r:embed="rId2"/>
          <a:stretch>
            <a:fillRect/>
          </a:stretch>
        </p:blipFill>
        <p:spPr>
          <a:xfrm>
            <a:off x="11392795" y="5829841"/>
            <a:ext cx="10065436" cy="4902452"/>
          </a:xfrm>
          <a:prstGeom prst="rect">
            <a:avLst/>
          </a:prstGeom>
        </p:spPr>
      </p:pic>
      <p:pic>
        <p:nvPicPr>
          <p:cNvPr id="1026" name="Picture 2">
            <a:extLst>
              <a:ext uri="{FF2B5EF4-FFF2-40B4-BE49-F238E27FC236}">
                <a16:creationId xmlns:a16="http://schemas.microsoft.com/office/drawing/2014/main" id="{1C3EEE9D-4856-8E64-AB73-619883E8AD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47" t="26812" r="17187" b="24582"/>
          <a:stretch>
            <a:fillRect/>
          </a:stretch>
        </p:blipFill>
        <p:spPr bwMode="auto">
          <a:xfrm>
            <a:off x="17310106" y="11103437"/>
            <a:ext cx="4198931" cy="3798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398259C-40C1-D32C-ACE2-BFCB3F52E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0967" y="11136979"/>
            <a:ext cx="5008639" cy="37646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5D660610-CF3E-F90A-408F-6354667A9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4538" y="5784643"/>
            <a:ext cx="5308832" cy="398800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963C92A-DD09-4967-2D05-96338DF206F4}"/>
              </a:ext>
            </a:extLst>
          </p:cNvPr>
          <p:cNvPicPr>
            <a:picLocks noChangeAspect="1"/>
          </p:cNvPicPr>
          <p:nvPr/>
        </p:nvPicPr>
        <p:blipFill>
          <a:blip r:embed="rId6"/>
          <a:stretch>
            <a:fillRect/>
          </a:stretch>
        </p:blipFill>
        <p:spPr>
          <a:xfrm>
            <a:off x="27220602" y="5784643"/>
            <a:ext cx="5264421" cy="3988005"/>
          </a:xfrm>
          <a:prstGeom prst="rect">
            <a:avLst/>
          </a:prstGeom>
        </p:spPr>
      </p:pic>
      <p:pic>
        <p:nvPicPr>
          <p:cNvPr id="32" name="Picture 31">
            <a:extLst>
              <a:ext uri="{FF2B5EF4-FFF2-40B4-BE49-F238E27FC236}">
                <a16:creationId xmlns:a16="http://schemas.microsoft.com/office/drawing/2014/main" id="{76D2E4DC-3AD8-10CA-E5DE-24C7985014F5}"/>
              </a:ext>
            </a:extLst>
          </p:cNvPr>
          <p:cNvPicPr>
            <a:picLocks noChangeAspect="1"/>
          </p:cNvPicPr>
          <p:nvPr/>
        </p:nvPicPr>
        <p:blipFill>
          <a:blip r:embed="rId7"/>
          <a:stretch>
            <a:fillRect/>
          </a:stretch>
        </p:blipFill>
        <p:spPr>
          <a:xfrm>
            <a:off x="22334539" y="9941637"/>
            <a:ext cx="4886063" cy="3638310"/>
          </a:xfrm>
          <a:prstGeom prst="rect">
            <a:avLst/>
          </a:prstGeom>
        </p:spPr>
      </p:pic>
      <p:pic>
        <p:nvPicPr>
          <p:cNvPr id="33" name="Picture 4">
            <a:extLst>
              <a:ext uri="{FF2B5EF4-FFF2-40B4-BE49-F238E27FC236}">
                <a16:creationId xmlns:a16="http://schemas.microsoft.com/office/drawing/2014/main" id="{BB0DEF33-2473-48E4-B4C8-4780A6CFD9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20601" y="9941638"/>
            <a:ext cx="5213615" cy="36383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ECC2B9-C253-2BB0-5D87-6D0FC089F4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15948" y="13551070"/>
            <a:ext cx="4886063" cy="3714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B5FB7A7-86E4-7440-5C33-ED897F0CB8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58329" y="17394557"/>
            <a:ext cx="104965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90E29DD0-C858-EF01-6836-248865EB023E}"/>
              </a:ext>
            </a:extLst>
          </p:cNvPr>
          <p:cNvPicPr>
            <a:picLocks noChangeAspect="1"/>
          </p:cNvPicPr>
          <p:nvPr/>
        </p:nvPicPr>
        <p:blipFill>
          <a:blip r:embed="rId11"/>
          <a:stretch>
            <a:fillRect/>
          </a:stretch>
        </p:blipFill>
        <p:spPr>
          <a:xfrm>
            <a:off x="21945600" y="19351194"/>
            <a:ext cx="5296172" cy="3949903"/>
          </a:xfrm>
          <a:prstGeom prst="rect">
            <a:avLst/>
          </a:prstGeom>
        </p:spPr>
      </p:pic>
      <p:pic>
        <p:nvPicPr>
          <p:cNvPr id="54" name="Picture 53">
            <a:extLst>
              <a:ext uri="{FF2B5EF4-FFF2-40B4-BE49-F238E27FC236}">
                <a16:creationId xmlns:a16="http://schemas.microsoft.com/office/drawing/2014/main" id="{644F3361-C488-9FA8-C3F4-BD597DE6F1F3}"/>
              </a:ext>
            </a:extLst>
          </p:cNvPr>
          <p:cNvPicPr>
            <a:picLocks noChangeAspect="1"/>
          </p:cNvPicPr>
          <p:nvPr/>
        </p:nvPicPr>
        <p:blipFill>
          <a:blip r:embed="rId12"/>
          <a:stretch>
            <a:fillRect/>
          </a:stretch>
        </p:blipFill>
        <p:spPr>
          <a:xfrm>
            <a:off x="21964651" y="23482632"/>
            <a:ext cx="5277121" cy="3911801"/>
          </a:xfrm>
          <a:prstGeom prst="rect">
            <a:avLst/>
          </a:prstGeom>
        </p:spPr>
      </p:pic>
      <p:pic>
        <p:nvPicPr>
          <p:cNvPr id="56" name="Picture 55">
            <a:extLst>
              <a:ext uri="{FF2B5EF4-FFF2-40B4-BE49-F238E27FC236}">
                <a16:creationId xmlns:a16="http://schemas.microsoft.com/office/drawing/2014/main" id="{EC756FFD-D07E-B8D4-1BB1-46127CD1E12D}"/>
              </a:ext>
            </a:extLst>
          </p:cNvPr>
          <p:cNvPicPr>
            <a:picLocks noChangeAspect="1"/>
          </p:cNvPicPr>
          <p:nvPr/>
        </p:nvPicPr>
        <p:blipFill>
          <a:blip r:embed="rId13"/>
          <a:stretch>
            <a:fillRect/>
          </a:stretch>
        </p:blipFill>
        <p:spPr>
          <a:xfrm>
            <a:off x="22024705" y="27620644"/>
            <a:ext cx="5334274" cy="3943553"/>
          </a:xfrm>
          <a:prstGeom prst="rect">
            <a:avLst/>
          </a:prstGeom>
        </p:spPr>
      </p:pic>
      <p:pic>
        <p:nvPicPr>
          <p:cNvPr id="58" name="Picture 57">
            <a:extLst>
              <a:ext uri="{FF2B5EF4-FFF2-40B4-BE49-F238E27FC236}">
                <a16:creationId xmlns:a16="http://schemas.microsoft.com/office/drawing/2014/main" id="{E016389B-B6A8-1A3D-9B34-C36D0117DDCE}"/>
              </a:ext>
            </a:extLst>
          </p:cNvPr>
          <p:cNvPicPr>
            <a:picLocks noChangeAspect="1"/>
          </p:cNvPicPr>
          <p:nvPr/>
        </p:nvPicPr>
        <p:blipFill>
          <a:blip r:embed="rId14"/>
          <a:stretch>
            <a:fillRect/>
          </a:stretch>
        </p:blipFill>
        <p:spPr>
          <a:xfrm>
            <a:off x="579526" y="14411219"/>
            <a:ext cx="9962364" cy="4095961"/>
          </a:xfrm>
          <a:prstGeom prst="rect">
            <a:avLst/>
          </a:prstGeom>
        </p:spPr>
      </p:pic>
      <p:pic>
        <p:nvPicPr>
          <p:cNvPr id="60" name="Picture 59">
            <a:extLst>
              <a:ext uri="{FF2B5EF4-FFF2-40B4-BE49-F238E27FC236}">
                <a16:creationId xmlns:a16="http://schemas.microsoft.com/office/drawing/2014/main" id="{9411CACE-EDC9-2E70-11F5-D6198F6526B7}"/>
              </a:ext>
            </a:extLst>
          </p:cNvPr>
          <p:cNvPicPr>
            <a:picLocks noChangeAspect="1"/>
          </p:cNvPicPr>
          <p:nvPr/>
        </p:nvPicPr>
        <p:blipFill>
          <a:blip r:embed="rId15"/>
          <a:stretch>
            <a:fillRect/>
          </a:stretch>
        </p:blipFill>
        <p:spPr>
          <a:xfrm>
            <a:off x="477827" y="17868145"/>
            <a:ext cx="9962364" cy="3829247"/>
          </a:xfrm>
          <a:prstGeom prst="rect">
            <a:avLst/>
          </a:prstGeom>
        </p:spPr>
      </p:pic>
      <p:pic>
        <p:nvPicPr>
          <p:cNvPr id="1034" name="Picture 10">
            <a:extLst>
              <a:ext uri="{FF2B5EF4-FFF2-40B4-BE49-F238E27FC236}">
                <a16:creationId xmlns:a16="http://schemas.microsoft.com/office/drawing/2014/main" id="{24BFF2C6-E97F-A36A-9899-E44FCC1F84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9845" y="21622030"/>
            <a:ext cx="6181725" cy="46101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7ACC252-30B0-1248-2739-271A54B249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7021" y="26232130"/>
            <a:ext cx="8943975" cy="13822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3938B13-7784-7312-DAAA-72B346FAAF2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7021" y="27935899"/>
            <a:ext cx="90582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1240</TotalTime>
  <Words>131</Words>
  <Application>Microsoft Office PowerPoint</Application>
  <PresentationFormat>Custom</PresentationFormat>
  <Paragraphs>147</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Areesh Sobhani</cp:lastModifiedBy>
  <cp:revision>68</cp:revision>
  <dcterms:created xsi:type="dcterms:W3CDTF">2012-02-03T19:11:35Z</dcterms:created>
  <dcterms:modified xsi:type="dcterms:W3CDTF">2025-07-14T01:23:43Z</dcterms:modified>
  <cp:category>Research poster templates</cp:category>
</cp:coreProperties>
</file>